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83" r:id="rId5"/>
    <p:sldId id="271" r:id="rId6"/>
    <p:sldId id="284" r:id="rId7"/>
    <p:sldId id="285" r:id="rId8"/>
    <p:sldId id="272" r:id="rId9"/>
    <p:sldId id="273" r:id="rId10"/>
    <p:sldId id="286" r:id="rId11"/>
    <p:sldId id="274" r:id="rId12"/>
    <p:sldId id="276" r:id="rId13"/>
    <p:sldId id="27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77" autoAdjust="0"/>
  </p:normalViewPr>
  <p:slideViewPr>
    <p:cSldViewPr snapToGrid="0">
      <p:cViewPr varScale="1">
        <p:scale>
          <a:sx n="39" d="100"/>
          <a:sy n="39" d="100"/>
        </p:scale>
        <p:origin x="104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16DF7-B2E1-46C7-BD95-D8B47F817045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3094C-9AC6-4F68-ABC5-BF728785FD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3522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Strategic Business Units (SBUs): </a:t>
            </a:r>
            <a:r>
              <a:rPr lang="en-US" dirty="0"/>
              <a:t>Large, multiproduct firms may have separate divisions, called strategic business units (SBUs). SBUs operate like a separate business. I.e., Disney SBUs include theme parks, movie studios, TV networks, and cruise line.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094C-9AC6-4F68-ABC5-BF728785FD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986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SzPct val="25000"/>
            </a:pPr>
            <a:endParaRPr lang="en-IN" dirty="0"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094C-9AC6-4F68-ABC5-BF728785FD5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05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094C-9AC6-4F68-ABC5-BF728785FD5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814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41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806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745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391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817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11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252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86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3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0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23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30209-863C-418F-BAB1-E550497831D3}" type="datetimeFigureOut">
              <a:rPr lang="en-US" smtClean="0"/>
              <a:t>2/7/2021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D0149-D553-4E94-8671-4F7E21500E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040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8364"/>
            <a:ext cx="12192000" cy="5749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93298"/>
            <a:ext cx="9144000" cy="931653"/>
          </a:xfrm>
        </p:spPr>
        <p:txBody>
          <a:bodyPr/>
          <a:lstStyle/>
          <a:p>
            <a:r>
              <a:rPr lang="en-US" dirty="0"/>
              <a:t>Lecture 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224951"/>
            <a:ext cx="9144000" cy="646981"/>
          </a:xfrm>
        </p:spPr>
        <p:txBody>
          <a:bodyPr>
            <a:normAutofit/>
          </a:bodyPr>
          <a:lstStyle/>
          <a:p>
            <a:r>
              <a:rPr lang="en-US" sz="3000" dirty="0"/>
              <a:t>Strategic Market Planning</a:t>
            </a:r>
          </a:p>
        </p:txBody>
      </p:sp>
    </p:spTree>
    <p:extLst>
      <p:ext uri="{BB962C8B-B14F-4D97-AF65-F5344CB8AC3E}">
        <p14:creationId xmlns:p14="http://schemas.microsoft.com/office/powerpoint/2010/main" val="2938067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2" y="365125"/>
            <a:ext cx="11222966" cy="761711"/>
          </a:xfrm>
        </p:spPr>
        <p:txBody>
          <a:bodyPr/>
          <a:lstStyle/>
          <a:p>
            <a:r>
              <a:rPr lang="en-US" dirty="0"/>
              <a:t>Planning: Compose the Big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32" y="1126837"/>
            <a:ext cx="11309230" cy="546374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>
                <a:ea typeface="Calibri"/>
                <a:cs typeface="Calibri"/>
                <a:sym typeface="Calibri"/>
              </a:rPr>
              <a:t>Planning is everything … almost!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Business planning is an ongoing process that guides short- and long-term decisions.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ea typeface="Calibri"/>
                <a:cs typeface="Calibri"/>
                <a:sym typeface="Calibri"/>
              </a:rPr>
              <a:t>Helps identify and build on firm strengths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ea typeface="Calibri"/>
                <a:cs typeface="Calibri"/>
                <a:sym typeface="Calibri"/>
              </a:rPr>
              <a:t>Improves managerial decision making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ea typeface="Calibri"/>
                <a:cs typeface="Calibri"/>
                <a:sym typeface="Calibri"/>
              </a:rPr>
              <a:t>Develops objectives and provides a means of charting progress toward goals</a:t>
            </a:r>
          </a:p>
          <a:p>
            <a:pPr marL="800100" lvl="1" indent="-342900">
              <a:lnSpc>
                <a:spcPct val="100000"/>
              </a:lnSpc>
              <a:spcBef>
                <a:spcPts val="0"/>
              </a:spcBef>
            </a:pPr>
            <a:endParaRPr lang="en-US" sz="2600" dirty="0">
              <a:ea typeface="Calibri"/>
              <a:cs typeface="Calibri"/>
              <a:sym typeface="Calibri"/>
            </a:endParaRPr>
          </a:p>
          <a:p>
            <a:pPr lvl="0"/>
            <a:endParaRPr lang="en-US" dirty="0"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416" y="3847381"/>
            <a:ext cx="561975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992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2" y="365125"/>
            <a:ext cx="10853468" cy="784803"/>
          </a:xfrm>
        </p:spPr>
        <p:txBody>
          <a:bodyPr/>
          <a:lstStyle/>
          <a:p>
            <a:r>
              <a:rPr lang="en-US" dirty="0"/>
              <a:t>Three Levels of Business Planning</a:t>
            </a:r>
          </a:p>
        </p:txBody>
      </p:sp>
      <p:pic>
        <p:nvPicPr>
          <p:cNvPr id="5" name="Picture 129" descr="Three textboxes show the steps in the three levels of planning: Strategic Planning, Functional Planning, and Operational Planning.&#10;Strategic Planning: Planning done by top-level corporate management&#10;1. Define the mission&#10;2. Evaluate the internal and external environment&#10;3. Set organizational or SBU objectives&#10;4. Establish the business portfolio (if applicable)&#10;5. Develop growth strategies&#10;Functional Planning (In Marketing Department, called Market Planning): Planning done by top functional-level management such as the firm’s chief marketing officer (CMO)&#10;1. Perform a situation analysis&#10;2. Set marketing objectives&#10;3. Develop marketing strategies&#10;4. Implement marketing strategies&#10;5. Monitor and control marketing strategies&#10;Operational Planning: Planning done by supervisory managers&#10;1. Develop action plans to implement the marketing plan&#10;2. Use marketing metrics to monitor how the plan is work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714" y="1149928"/>
            <a:ext cx="10152703" cy="57080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6277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2" y="365125"/>
            <a:ext cx="11222966" cy="761711"/>
          </a:xfrm>
        </p:spPr>
        <p:txBody>
          <a:bodyPr/>
          <a:lstStyle/>
          <a:p>
            <a:r>
              <a:rPr lang="en-US" dirty="0"/>
              <a:t>Business Planning: An Integrated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32" y="1237673"/>
            <a:ext cx="11309230" cy="5352908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Strategic, functional, and operational plans must be in harmony for firm to succeed.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ea typeface="Calibri"/>
                <a:cs typeface="Calibri"/>
                <a:sym typeface="Calibri"/>
              </a:rPr>
              <a:t>Planning at all levels flows from organizational mission.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Planners at all levels must keep the “big picture” in mind.</a:t>
            </a:r>
          </a:p>
          <a:p>
            <a:pPr lvl="0"/>
            <a:endParaRPr lang="en-US" sz="2600" dirty="0">
              <a:ea typeface="Calibri"/>
              <a:cs typeface="Calibri"/>
              <a:sym typeface="Calibri"/>
            </a:endParaRP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Strategic planning plays an important role in the modern corporation.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ea typeface="Calibri"/>
                <a:cs typeface="Calibri"/>
                <a:sym typeface="Calibri"/>
              </a:rPr>
              <a:t>Optimize revenues across multiple lines of business.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ea typeface="Calibri"/>
                <a:cs typeface="Calibri"/>
                <a:sym typeface="Calibri"/>
              </a:rPr>
              <a:t>Minimize risk in a complex and changing global environment.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Includes a series of steps that results in development of growth strategies.</a:t>
            </a:r>
          </a:p>
          <a:p>
            <a:pPr lvl="0"/>
            <a:endParaRPr lang="en-US" dirty="0"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528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1" y="365125"/>
            <a:ext cx="11155959" cy="900257"/>
          </a:xfrm>
        </p:spPr>
        <p:txBody>
          <a:bodyPr>
            <a:normAutofit/>
          </a:bodyPr>
          <a:lstStyle/>
          <a:p>
            <a:r>
              <a:rPr lang="en-US" dirty="0"/>
              <a:t>Steps in Strategic Planning</a:t>
            </a:r>
          </a:p>
        </p:txBody>
      </p:sp>
      <p:pic>
        <p:nvPicPr>
          <p:cNvPr id="4" name="Picture 190" descr="An illustration shows the sequence of steps involved in strategic planning.&#10;Step 1: Define the Mission&#10;Step 2: Evaluate the Internal and External Environment&#10;Step 3: Set Organizational or SBU Objectives&#10;Step 4: Establish the Business Portfolio&#10;Step 5: Develop Growth Strategie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50558" y="1191490"/>
            <a:ext cx="5255504" cy="558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9090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2" y="365125"/>
            <a:ext cx="11222966" cy="761711"/>
          </a:xfrm>
        </p:spPr>
        <p:txBody>
          <a:bodyPr/>
          <a:lstStyle/>
          <a:p>
            <a:r>
              <a:rPr lang="en-US" dirty="0"/>
              <a:t>Step 1: Define the 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32" y="1237673"/>
            <a:ext cx="11222966" cy="5352908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dirty="0">
                <a:ea typeface="Calibri"/>
                <a:cs typeface="Calibri"/>
                <a:sym typeface="Calibri"/>
              </a:rPr>
              <a:t>Key questions in determining mission: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ea typeface="Calibri"/>
                <a:cs typeface="Calibri"/>
                <a:sym typeface="Calibri"/>
              </a:rPr>
              <a:t>What business are we in?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ea typeface="Calibri"/>
                <a:cs typeface="Calibri"/>
                <a:sym typeface="Calibri"/>
              </a:rPr>
              <a:t>What customers should we serve?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ea typeface="Calibri"/>
                <a:cs typeface="Calibri"/>
                <a:sym typeface="Calibri"/>
              </a:rPr>
              <a:t>How should we develop the firm’s capabilities and focus its efforts?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A </a:t>
            </a:r>
            <a:r>
              <a:rPr lang="en-US" b="1" dirty="0">
                <a:ea typeface="Calibri"/>
                <a:cs typeface="Calibri"/>
                <a:sym typeface="Calibri"/>
              </a:rPr>
              <a:t>mission statement </a:t>
            </a:r>
            <a:r>
              <a:rPr lang="en-US" dirty="0">
                <a:ea typeface="Calibri"/>
                <a:cs typeface="Calibri"/>
                <a:sym typeface="Calibri"/>
              </a:rPr>
              <a:t>is a formal document that describes the firm’s overall purpose and what it hopes to achieve in terms of its customers, products, and resources.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Twitter’s mission statement is “</a:t>
            </a:r>
            <a:r>
              <a:rPr lang="en-US" i="1" dirty="0">
                <a:ea typeface="Calibri"/>
                <a:cs typeface="Calibri"/>
                <a:sym typeface="Calibri"/>
              </a:rPr>
              <a:t>To give everyone the power to create and share ideas and information instantly, without barriers.</a:t>
            </a:r>
            <a:r>
              <a:rPr lang="en-US" dirty="0">
                <a:ea typeface="Calibri"/>
                <a:cs typeface="Calibri"/>
                <a:sym typeface="Calibri"/>
              </a:rPr>
              <a:t>”</a:t>
            </a:r>
          </a:p>
          <a:p>
            <a:pPr marL="0" lvl="0" indent="0">
              <a:buNone/>
            </a:pPr>
            <a:r>
              <a:rPr lang="en-US" dirty="0">
                <a:ea typeface="Calibri"/>
                <a:cs typeface="Calibri"/>
                <a:sym typeface="Calibri"/>
              </a:rPr>
              <a:t>The ideal mission statement is not too…</a:t>
            </a:r>
          </a:p>
          <a:p>
            <a:pPr lvl="1"/>
            <a:r>
              <a:rPr lang="en-US" sz="2600" dirty="0">
                <a:ea typeface="Calibri"/>
                <a:cs typeface="Calibri"/>
                <a:sym typeface="Calibri"/>
              </a:rPr>
              <a:t>Broad</a:t>
            </a:r>
          </a:p>
          <a:p>
            <a:pPr lvl="1"/>
            <a:r>
              <a:rPr lang="en-US" sz="2600" dirty="0">
                <a:ea typeface="Calibri"/>
                <a:cs typeface="Calibri"/>
                <a:sym typeface="Calibri"/>
              </a:rPr>
              <a:t>Narrow</a:t>
            </a:r>
          </a:p>
          <a:p>
            <a:pPr lvl="1"/>
            <a:r>
              <a:rPr lang="en-US" sz="2600" dirty="0">
                <a:ea typeface="Calibri"/>
                <a:cs typeface="Calibri"/>
                <a:sym typeface="Calibri"/>
              </a:rPr>
              <a:t>Shortsighted</a:t>
            </a:r>
          </a:p>
          <a:p>
            <a:pPr lvl="0"/>
            <a:endParaRPr lang="en-US" dirty="0">
              <a:ea typeface="Calibri"/>
              <a:cs typeface="Calibri"/>
              <a:sym typeface="Calibri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073" y="4723268"/>
            <a:ext cx="2967225" cy="197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97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2" y="365125"/>
            <a:ext cx="11222966" cy="761711"/>
          </a:xfrm>
        </p:spPr>
        <p:txBody>
          <a:bodyPr/>
          <a:lstStyle/>
          <a:p>
            <a:r>
              <a:rPr lang="en-US" dirty="0"/>
              <a:t>Step 2: Evaluate the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32" y="1237673"/>
            <a:ext cx="11222966" cy="5352908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Examination of </a:t>
            </a:r>
            <a:r>
              <a:rPr lang="en-US" u="sng" dirty="0">
                <a:ea typeface="Calibri"/>
                <a:cs typeface="Calibri"/>
                <a:sym typeface="Calibri"/>
              </a:rPr>
              <a:t>internal</a:t>
            </a:r>
            <a:r>
              <a:rPr lang="en-US" dirty="0">
                <a:ea typeface="Calibri"/>
                <a:cs typeface="Calibri"/>
                <a:sym typeface="Calibri"/>
              </a:rPr>
              <a:t> and </a:t>
            </a:r>
            <a:r>
              <a:rPr lang="en-US" u="sng" dirty="0">
                <a:ea typeface="Calibri"/>
                <a:cs typeface="Calibri"/>
                <a:sym typeface="Calibri"/>
              </a:rPr>
              <a:t>external</a:t>
            </a:r>
            <a:r>
              <a:rPr lang="en-US" dirty="0">
                <a:ea typeface="Calibri"/>
                <a:cs typeface="Calibri"/>
                <a:sym typeface="Calibri"/>
              </a:rPr>
              <a:t> environments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Managers often synthesize environmental analysis into a format known as SWOT analysis.</a:t>
            </a:r>
          </a:p>
          <a:p>
            <a:pPr lvl="1"/>
            <a:r>
              <a:rPr lang="en-US" sz="2600" b="1" dirty="0">
                <a:ea typeface="Calibri"/>
                <a:cs typeface="Calibri"/>
                <a:sym typeface="Calibri"/>
              </a:rPr>
              <a:t>SWOT</a:t>
            </a:r>
            <a:r>
              <a:rPr lang="en-US" sz="2600" dirty="0">
                <a:ea typeface="Calibri"/>
                <a:cs typeface="Calibri"/>
                <a:sym typeface="Calibri"/>
              </a:rPr>
              <a:t> analysis catalogs firms’ internal </a:t>
            </a:r>
            <a:r>
              <a:rPr lang="en-US" sz="2600" b="1" u="sng" dirty="0">
                <a:ea typeface="Calibri"/>
                <a:cs typeface="Calibri"/>
                <a:sym typeface="Calibri"/>
              </a:rPr>
              <a:t>strengths</a:t>
            </a:r>
            <a:r>
              <a:rPr lang="en-US" sz="2600" dirty="0">
                <a:ea typeface="Calibri"/>
                <a:cs typeface="Calibri"/>
                <a:sym typeface="Calibri"/>
              </a:rPr>
              <a:t> and </a:t>
            </a:r>
            <a:r>
              <a:rPr lang="en-US" sz="2600" b="1" u="sng" dirty="0">
                <a:ea typeface="Calibri"/>
                <a:cs typeface="Calibri"/>
                <a:sym typeface="Calibri"/>
              </a:rPr>
              <a:t>weaknesses</a:t>
            </a:r>
            <a:r>
              <a:rPr lang="en-US" sz="2600" dirty="0">
                <a:ea typeface="Calibri"/>
                <a:cs typeface="Calibri"/>
                <a:sym typeface="Calibri"/>
              </a:rPr>
              <a:t> and external </a:t>
            </a:r>
            <a:r>
              <a:rPr lang="en-US" sz="2600" b="1" u="sng" dirty="0">
                <a:ea typeface="Calibri"/>
                <a:cs typeface="Calibri"/>
                <a:sym typeface="Calibri"/>
              </a:rPr>
              <a:t>opportunities</a:t>
            </a:r>
            <a:r>
              <a:rPr lang="en-US" sz="2600" dirty="0">
                <a:ea typeface="Calibri"/>
                <a:cs typeface="Calibri"/>
                <a:sym typeface="Calibri"/>
              </a:rPr>
              <a:t> and </a:t>
            </a:r>
            <a:r>
              <a:rPr lang="en-US" sz="2600" b="1" u="sng" dirty="0">
                <a:ea typeface="Calibri"/>
                <a:cs typeface="Calibri"/>
                <a:sym typeface="Calibri"/>
              </a:rPr>
              <a:t>threats</a:t>
            </a:r>
            <a:r>
              <a:rPr lang="en-US" sz="2600" dirty="0">
                <a:ea typeface="Calibri"/>
                <a:cs typeface="Calibri"/>
                <a:sym typeface="Calibri"/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051072" y="3477927"/>
            <a:ext cx="4860985" cy="3223491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/>
            <a:r>
              <a:rPr lang="en-US" sz="2400" b="1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Internal environment </a:t>
            </a: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consists of controllable elements within firm.</a:t>
            </a:r>
          </a:p>
          <a:p>
            <a:pPr marL="8509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Key technologies </a:t>
            </a:r>
          </a:p>
          <a:p>
            <a:pPr marL="8509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Patents</a:t>
            </a:r>
          </a:p>
          <a:p>
            <a:pPr marL="8509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Financial stability</a:t>
            </a:r>
          </a:p>
          <a:p>
            <a:pPr marL="8509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Supplier relationships</a:t>
            </a:r>
          </a:p>
          <a:p>
            <a:pPr marL="8509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Reputation</a:t>
            </a:r>
          </a:p>
          <a:p>
            <a:pPr marL="850900" lvl="2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Human capital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387185" y="3477927"/>
            <a:ext cx="4860985" cy="3223491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buSzPct val="98666"/>
            </a:pPr>
            <a:r>
              <a:rPr lang="en-US" sz="2400" b="1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External environment</a:t>
            </a: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 consists of factors outside the firm.</a:t>
            </a:r>
          </a:p>
          <a:p>
            <a:pPr marL="914400" lvl="1" indent="-457200">
              <a:buSzPct val="99615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Economy</a:t>
            </a:r>
          </a:p>
          <a:p>
            <a:pPr marL="914400" lvl="1" indent="-457200">
              <a:buSzPct val="99615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Competition</a:t>
            </a:r>
          </a:p>
          <a:p>
            <a:pPr marL="914400" lvl="1" indent="-457200">
              <a:buSzPct val="99615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Technology trends</a:t>
            </a:r>
          </a:p>
          <a:p>
            <a:pPr marL="914400" lvl="1" indent="-457200">
              <a:buSzPct val="99615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Sociocultural trends</a:t>
            </a:r>
          </a:p>
          <a:p>
            <a:pPr marL="914400" lvl="1" indent="-457200">
              <a:buSzPct val="99615"/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  <a:ea typeface="Calibri"/>
                <a:cs typeface="Calibri"/>
                <a:sym typeface="Calibri"/>
              </a:rPr>
              <a:t>Legal/political/ethical trends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718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2" y="365125"/>
            <a:ext cx="11222966" cy="761711"/>
          </a:xfrm>
        </p:spPr>
        <p:txBody>
          <a:bodyPr/>
          <a:lstStyle/>
          <a:p>
            <a:r>
              <a:rPr lang="en-US" dirty="0"/>
              <a:t>Step 3: Set Organizational or SBU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32" y="1246909"/>
            <a:ext cx="5552833" cy="5343672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Organizational goals and objectives should be direct outgrowth of the mission statement.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ea typeface="Calibri"/>
                <a:cs typeface="Calibri"/>
                <a:sym typeface="Calibri"/>
              </a:rPr>
              <a:t>Taking into account internal and external environmental factors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Objectives should be specific, measureable, attainable, and sustainable.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800" dirty="0">
                <a:ea typeface="Calibri"/>
                <a:cs typeface="Calibri"/>
                <a:sym typeface="Calibri"/>
              </a:rPr>
              <a:t>May be directed toward financial- , operational- , or customer-based criteria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6" t="4906" r="7177" b="12778"/>
          <a:stretch/>
        </p:blipFill>
        <p:spPr>
          <a:xfrm>
            <a:off x="6053165" y="1838035"/>
            <a:ext cx="5670133" cy="33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677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2" y="365125"/>
            <a:ext cx="11222966" cy="761711"/>
          </a:xfrm>
        </p:spPr>
        <p:txBody>
          <a:bodyPr/>
          <a:lstStyle/>
          <a:p>
            <a:r>
              <a:rPr lang="en-US" dirty="0"/>
              <a:t>Step 4: Establish Business Portfolio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32" y="1246909"/>
            <a:ext cx="4598141" cy="5343672"/>
          </a:xfrm>
        </p:spPr>
        <p:txBody>
          <a:bodyPr>
            <a:normAutofit/>
          </a:bodyPr>
          <a:lstStyle/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A </a:t>
            </a:r>
            <a:r>
              <a:rPr lang="en-US" b="1" dirty="0">
                <a:ea typeface="Calibri"/>
                <a:cs typeface="Calibri"/>
                <a:sym typeface="Calibri"/>
              </a:rPr>
              <a:t>business portfolio </a:t>
            </a:r>
            <a:r>
              <a:rPr lang="en-US" dirty="0">
                <a:ea typeface="Calibri"/>
                <a:cs typeface="Calibri"/>
                <a:sym typeface="Calibri"/>
              </a:rPr>
              <a:t>represents the range of different businesses that a large firm operates.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ea typeface="Calibri"/>
                <a:cs typeface="Calibri"/>
                <a:sym typeface="Calibri"/>
              </a:rPr>
              <a:t>Disney operates multiple lines of business, including movie studios, theme parks, cruises, etc.</a:t>
            </a:r>
          </a:p>
          <a:p>
            <a:pPr lvl="0"/>
            <a:r>
              <a:rPr lang="en-US" b="1" dirty="0">
                <a:ea typeface="Calibri"/>
                <a:cs typeface="Calibri"/>
                <a:sym typeface="Calibri"/>
              </a:rPr>
              <a:t>Portfolio analysis</a:t>
            </a:r>
            <a:r>
              <a:rPr lang="en-US" dirty="0">
                <a:ea typeface="Calibri"/>
                <a:cs typeface="Calibri"/>
                <a:sym typeface="Calibri"/>
              </a:rPr>
              <a:t>: Assesses the growth potential for a firms SBUs and product lines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600" dirty="0">
                <a:ea typeface="Calibri"/>
                <a:cs typeface="Calibri"/>
                <a:sym typeface="Calibri"/>
              </a:rPr>
              <a:t>BCG Growth-Share Matrix</a:t>
            </a:r>
          </a:p>
        </p:txBody>
      </p:sp>
      <p:pic>
        <p:nvPicPr>
          <p:cNvPr id="6" name="Picture 273" descr="A four-box matrix shows the BCG matrix based on relative market share (high to low) and market growth rate (low to high).&#10;The matrix illustrates four scenarios: &#10;1. Relative market share is high and market growth rate is high: portfolio is “Stars”. SBUs whose products have a dominant market share in high-growth markets.&#10;2. Relative market share is high and market growth rate is low: portfolio is “Cash Cows”. SBUs whose products have a dominant market share in a low-growth market.&#10;3. Relative market share is low and market growth rate is high: portfolio is “Question Marks”. SBUs whose products have a low market share in high-growth markets.&#10;4. Relative market share is low and market growth rate is low: portfolio is “Dogs”. SBUs nobody wants."/>
          <p:cNvPicPr preferRelativeResize="0"/>
          <p:nvPr/>
        </p:nvPicPr>
        <p:blipFill rotWithShape="1">
          <a:blip r:embed="rId2">
            <a:alphaModFix/>
          </a:blip>
          <a:srcRect l="5271" r="2128" b="3746"/>
          <a:stretch/>
        </p:blipFill>
        <p:spPr>
          <a:xfrm>
            <a:off x="5502215" y="1524000"/>
            <a:ext cx="6428509" cy="51631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7790871" y="1080654"/>
            <a:ext cx="1985818" cy="4618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BCG Matrix</a:t>
            </a:r>
          </a:p>
        </p:txBody>
      </p:sp>
    </p:spTree>
    <p:extLst>
      <p:ext uri="{BB962C8B-B14F-4D97-AF65-F5344CB8AC3E}">
        <p14:creationId xmlns:p14="http://schemas.microsoft.com/office/powerpoint/2010/main" val="133034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2" y="365125"/>
            <a:ext cx="11222966" cy="761711"/>
          </a:xfrm>
        </p:spPr>
        <p:txBody>
          <a:bodyPr/>
          <a:lstStyle/>
          <a:p>
            <a:r>
              <a:rPr lang="en-US" dirty="0"/>
              <a:t>Step 5: Develop Growth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32" y="1246909"/>
            <a:ext cx="4745923" cy="53436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>
                <a:ea typeface="Calibri"/>
                <a:cs typeface="Calibri"/>
                <a:sym typeface="Calibri"/>
              </a:rPr>
              <a:t>Product-market growth matrix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Characterizes different types of growth strategies based on market and product types.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Market penetration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Market development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Product development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Diversification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622472" y="1136072"/>
            <a:ext cx="4849091" cy="4618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Product–Market Growth Matrix</a:t>
            </a:r>
          </a:p>
        </p:txBody>
      </p:sp>
      <p:pic>
        <p:nvPicPr>
          <p:cNvPr id="7" name="Picture 293" descr="A four-box matrix shows the product-market growth matrix based on product emphasis (existing products and new products) and market emphasis (existing markets and new markets).&#10;The matrix illustrates four scenarios:&#10;1. Emphasis is on existing products and existing markets: Market penetration strategy – Seek to increase sales of existing products to existing markets.&#10;2. Emphasis is on existing products and new markets: Market development strategy – Introduce existing products to new markets.&#10;3. Emphasis is on new products and existing markets: Product development strategy – Create growth by selling new products in existing markets.&#10;4. Emphasis is on new products and new markets: Diversification strategy – Emphasize both new products and new markets to achieve growth.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773881" y="1647032"/>
            <a:ext cx="6085610" cy="52109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278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2" y="365125"/>
            <a:ext cx="11222966" cy="761711"/>
          </a:xfrm>
        </p:spPr>
        <p:txBody>
          <a:bodyPr/>
          <a:lstStyle/>
          <a:p>
            <a:r>
              <a:rPr lang="en-US" dirty="0"/>
              <a:t>Self Assessment Exercise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32" y="1246909"/>
            <a:ext cx="11309230" cy="534367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sz="2600" dirty="0">
                <a:ea typeface="Calibri"/>
                <a:cs typeface="Calibri"/>
                <a:sym typeface="Calibri"/>
              </a:rPr>
              <a:t>Spend some time to determine the following:</a:t>
            </a:r>
          </a:p>
          <a:p>
            <a:pPr marL="0" lvl="0" indent="0">
              <a:buNone/>
            </a:pPr>
            <a:r>
              <a:rPr lang="en-US" sz="2600" dirty="0">
                <a:ea typeface="Calibri"/>
                <a:cs typeface="Calibri"/>
                <a:sym typeface="Calibri"/>
              </a:rPr>
              <a:t>If USC Upstate is a business and each degree it offers is a SBU, Develop the business portfolio for the following degrees:</a:t>
            </a:r>
          </a:p>
          <a:p>
            <a:pPr marL="0" lvl="0" indent="0">
              <a:buNone/>
            </a:pPr>
            <a:endParaRPr lang="en-US" sz="2600" dirty="0">
              <a:ea typeface="Calibri"/>
              <a:cs typeface="Calibri"/>
              <a:sym typeface="Calibri"/>
            </a:endParaRPr>
          </a:p>
          <a:p>
            <a:pPr marL="0" lvl="0" indent="0">
              <a:buNone/>
            </a:pPr>
            <a:r>
              <a:rPr lang="en-US" sz="2600" dirty="0">
                <a:ea typeface="Calibri"/>
                <a:cs typeface="Calibri"/>
                <a:sym typeface="Calibri"/>
              </a:rPr>
              <a:t>Biology		Business Administration and Economics	   Chemistry</a:t>
            </a:r>
          </a:p>
          <a:p>
            <a:pPr marL="0" indent="0">
              <a:buNone/>
            </a:pPr>
            <a:r>
              <a:rPr lang="en-US" sz="2600" dirty="0">
                <a:ea typeface="Calibri"/>
                <a:cs typeface="Calibri"/>
                <a:sym typeface="Calibri"/>
              </a:rPr>
              <a:t>Psychology 		Computer Information Systems		   Criminal Justice</a:t>
            </a:r>
          </a:p>
          <a:p>
            <a:pPr marL="0" indent="0">
              <a:buNone/>
            </a:pPr>
            <a:r>
              <a:rPr lang="en-US" sz="2600" dirty="0">
                <a:ea typeface="Calibri"/>
                <a:cs typeface="Calibri"/>
                <a:sym typeface="Calibri"/>
              </a:rPr>
              <a:t>Political Science	Engineering Technology Management	   English</a:t>
            </a:r>
          </a:p>
          <a:p>
            <a:pPr marL="0" lvl="0" indent="0">
              <a:buNone/>
            </a:pPr>
            <a:r>
              <a:rPr lang="en-US" sz="2600" dirty="0">
                <a:ea typeface="Calibri"/>
                <a:cs typeface="Calibri"/>
                <a:sym typeface="Calibri"/>
              </a:rPr>
              <a:t>Mathematics		Health Information Management		   History</a:t>
            </a:r>
          </a:p>
          <a:p>
            <a:pPr marL="0" lvl="0" indent="0">
              <a:buNone/>
            </a:pPr>
            <a:r>
              <a:rPr lang="en-US" sz="2600" dirty="0">
                <a:ea typeface="Calibri"/>
                <a:cs typeface="Calibri"/>
                <a:sym typeface="Calibri"/>
              </a:rPr>
              <a:t>Sociology 		Nursing - Bachelor of Science (B.S.N.)	   Theatre</a:t>
            </a:r>
          </a:p>
          <a:p>
            <a:pPr marL="0" indent="0">
              <a:buNone/>
            </a:pPr>
            <a:r>
              <a:rPr lang="en-US" sz="2600" dirty="0">
                <a:ea typeface="Calibri"/>
                <a:cs typeface="Calibri"/>
                <a:sym typeface="Calibri"/>
              </a:rPr>
              <a:t>Art Studio (Graphic Design)</a:t>
            </a:r>
          </a:p>
          <a:p>
            <a:pPr marL="0" lvl="0" indent="0">
              <a:buNone/>
            </a:pPr>
            <a:endParaRPr lang="en-US" sz="2600" dirty="0"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66131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2" y="365125"/>
            <a:ext cx="11222966" cy="761711"/>
          </a:xfrm>
        </p:spPr>
        <p:txBody>
          <a:bodyPr/>
          <a:lstStyle/>
          <a:p>
            <a:r>
              <a:rPr lang="en-US" dirty="0"/>
              <a:t>Steps in Market Planning</a:t>
            </a:r>
          </a:p>
        </p:txBody>
      </p:sp>
      <p:pic>
        <p:nvPicPr>
          <p:cNvPr id="5" name="Picture 327" descr="An illustration shows the sequence of steps involved in market planning.&#10;Step 1: Perform a Situation Analysis&#10;Step 2: Set Marketing Objectives&#10;Step 3: Develop Marketing Strategies&#10;Step 4: Implement and Control the Marketing Pla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5487" y="1016256"/>
            <a:ext cx="5652655" cy="58417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48259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32" y="235821"/>
            <a:ext cx="11222966" cy="761711"/>
          </a:xfrm>
        </p:spPr>
        <p:txBody>
          <a:bodyPr/>
          <a:lstStyle/>
          <a:p>
            <a:r>
              <a:rPr lang="en-US" dirty="0"/>
              <a:t>Action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331" y="997532"/>
            <a:ext cx="11222967" cy="5772723"/>
          </a:xfrm>
        </p:spPr>
        <p:txBody>
          <a:bodyPr>
            <a:normAutofit fontScale="92500"/>
          </a:bodyPr>
          <a:lstStyle/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Assigning Responsibility in the Action Plan</a:t>
            </a:r>
          </a:p>
          <a:p>
            <a:pPr lvl="1"/>
            <a:r>
              <a:rPr lang="en-US" sz="2500" dirty="0">
                <a:ea typeface="Calibri"/>
                <a:cs typeface="Calibri"/>
                <a:sym typeface="Calibri"/>
              </a:rPr>
              <a:t>Not everybody involved will be marketers— Sales, Production, Quality control, Shipping, Customer service, Finance, IT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Creating Action Plan Timelines</a:t>
            </a:r>
          </a:p>
          <a:p>
            <a:pPr lvl="1"/>
            <a:r>
              <a:rPr lang="en-US" sz="2500" dirty="0">
                <a:ea typeface="Calibri"/>
                <a:cs typeface="Calibri"/>
                <a:sym typeface="Calibri"/>
              </a:rPr>
              <a:t>Each action plan requires a time line needed to accomplish the various tasks</a:t>
            </a:r>
          </a:p>
          <a:p>
            <a:pPr lvl="1"/>
            <a:r>
              <a:rPr lang="en-US" sz="2500" dirty="0">
                <a:ea typeface="Calibri"/>
                <a:cs typeface="Calibri"/>
                <a:sym typeface="Calibri"/>
              </a:rPr>
              <a:t>Often portrayed in flowchart form to help visualize sequence of tasks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Setting a Budget— Each cost element of the plan should link to a budget item</a:t>
            </a:r>
          </a:p>
          <a:p>
            <a:pPr lvl="1"/>
            <a:r>
              <a:rPr lang="en-US" sz="2500" dirty="0">
                <a:ea typeface="Calibri"/>
                <a:cs typeface="Calibri"/>
                <a:sym typeface="Calibri"/>
              </a:rPr>
              <a:t>Increases accountability for all parties involved with implementing the marketing plan</a:t>
            </a:r>
          </a:p>
          <a:p>
            <a:pPr lvl="1"/>
            <a:r>
              <a:rPr lang="en-US" sz="2500" dirty="0">
                <a:ea typeface="Calibri"/>
                <a:cs typeface="Calibri"/>
                <a:sym typeface="Calibri"/>
              </a:rPr>
              <a:t>Accuracy in estimating individual action plan expenditures helps budget forecasting.</a:t>
            </a:r>
          </a:p>
          <a:p>
            <a:pPr lvl="0"/>
            <a:r>
              <a:rPr lang="en-US" dirty="0">
                <a:ea typeface="Calibri"/>
                <a:cs typeface="Calibri"/>
                <a:sym typeface="Calibri"/>
              </a:rPr>
              <a:t>Measurements and Controls—Marketing control is a formal process for:</a:t>
            </a:r>
          </a:p>
          <a:p>
            <a:pPr lvl="1"/>
            <a:r>
              <a:rPr lang="en-US" sz="2500" dirty="0">
                <a:ea typeface="Calibri"/>
                <a:cs typeface="Calibri"/>
                <a:sym typeface="Calibri"/>
              </a:rPr>
              <a:t>Measuring performance </a:t>
            </a:r>
          </a:p>
          <a:p>
            <a:pPr lvl="1"/>
            <a:r>
              <a:rPr lang="en-US" sz="2500" dirty="0">
                <a:ea typeface="Calibri"/>
                <a:cs typeface="Calibri"/>
                <a:sym typeface="Calibri"/>
              </a:rPr>
              <a:t>Comparing performance to established marketing and strategy objectives</a:t>
            </a:r>
          </a:p>
          <a:p>
            <a:pPr lvl="1"/>
            <a:r>
              <a:rPr lang="en-US" sz="2500" dirty="0">
                <a:ea typeface="Calibri"/>
                <a:cs typeface="Calibri"/>
                <a:sym typeface="Calibri"/>
              </a:rPr>
              <a:t>Making adjustments to the objectives or strategies based on this analysis</a:t>
            </a:r>
          </a:p>
          <a:p>
            <a:pPr lvl="0"/>
            <a:endParaRPr lang="en-US" sz="2600" dirty="0"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21769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1324</TotalTime>
  <Words>755</Words>
  <Application>Microsoft Office PowerPoint</Application>
  <PresentationFormat>Widescreen</PresentationFormat>
  <Paragraphs>98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Lecture 3</vt:lpstr>
      <vt:lpstr>Planning: Compose the Big Picture</vt:lpstr>
      <vt:lpstr>Three Levels of Business Planning</vt:lpstr>
      <vt:lpstr>Business Planning: An Integrated Activity</vt:lpstr>
      <vt:lpstr>Steps in Strategic Planning</vt:lpstr>
      <vt:lpstr>Step 1: Define the Mission</vt:lpstr>
      <vt:lpstr>Step 2: Evaluate the Environment</vt:lpstr>
      <vt:lpstr>Step 3: Set Organizational or SBU Objectives</vt:lpstr>
      <vt:lpstr>Step 4: Establish Business Portfolio</vt:lpstr>
      <vt:lpstr>Step 5: Develop Growth Strategies</vt:lpstr>
      <vt:lpstr>Self Assessment Exercise</vt:lpstr>
      <vt:lpstr>Steps in Market Planning</vt:lpstr>
      <vt:lpstr>Action Plans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</dc:title>
  <dc:creator>Sirajul Shibly</dc:creator>
  <cp:lastModifiedBy>Jadavious Thomas Barcliff</cp:lastModifiedBy>
  <cp:revision>70</cp:revision>
  <dcterms:created xsi:type="dcterms:W3CDTF">2019-08-25T14:38:15Z</dcterms:created>
  <dcterms:modified xsi:type="dcterms:W3CDTF">2021-02-07T14:38:40Z</dcterms:modified>
</cp:coreProperties>
</file>